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7" r:id="rId2"/>
    <p:sldId id="271" r:id="rId3"/>
    <p:sldId id="261" r:id="rId4"/>
    <p:sldId id="258" r:id="rId5"/>
    <p:sldId id="259" r:id="rId6"/>
    <p:sldId id="260" r:id="rId7"/>
    <p:sldId id="263" r:id="rId8"/>
    <p:sldId id="267" r:id="rId9"/>
    <p:sldId id="289" r:id="rId10"/>
    <p:sldId id="290" r:id="rId11"/>
    <p:sldId id="288" r:id="rId12"/>
    <p:sldId id="286" r:id="rId13"/>
    <p:sldId id="287" r:id="rId14"/>
    <p:sldId id="282" r:id="rId15"/>
    <p:sldId id="270" r:id="rId16"/>
    <p:sldId id="281" r:id="rId17"/>
    <p:sldId id="283" r:id="rId18"/>
    <p:sldId id="265" r:id="rId19"/>
    <p:sldId id="272" r:id="rId20"/>
    <p:sldId id="269" r:id="rId21"/>
    <p:sldId id="273" r:id="rId22"/>
    <p:sldId id="274" r:id="rId23"/>
    <p:sldId id="275" r:id="rId24"/>
    <p:sldId id="276" r:id="rId25"/>
    <p:sldId id="277" r:id="rId26"/>
    <p:sldId id="278" r:id="rId27"/>
    <p:sldId id="279" r:id="rId28"/>
    <p:sldId id="280" r:id="rId29"/>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15" autoAdjust="0"/>
  </p:normalViewPr>
  <p:slideViewPr>
    <p:cSldViewPr snapToGrid="0">
      <p:cViewPr varScale="1">
        <p:scale>
          <a:sx n="116" d="100"/>
          <a:sy n="116" d="100"/>
        </p:scale>
        <p:origin x="1464" y="54"/>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2021/10/7</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8</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20</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 y="0"/>
            <a:ext cx="9144001" cy="1109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9313" y="886902"/>
            <a:ext cx="7886700" cy="1325563"/>
          </a:xfrm>
        </p:spPr>
        <p:txBody>
          <a:bodyPr>
            <a:normAutofit/>
          </a:bodyPr>
          <a:lstStyle/>
          <a:p>
            <a:r>
              <a:rPr kumimoji="1" lang="ja-JP" altLang="en-US" sz="3600" dirty="0"/>
              <a:t>研究背景</a:t>
            </a:r>
          </a:p>
        </p:txBody>
      </p:sp>
      <p:sp>
        <p:nvSpPr>
          <p:cNvPr id="3" name="コンテンツ プレースホルダー 2"/>
          <p:cNvSpPr>
            <a:spLocks noGrp="1"/>
          </p:cNvSpPr>
          <p:nvPr>
            <p:ph idx="1"/>
          </p:nvPr>
        </p:nvSpPr>
        <p:spPr>
          <a:xfrm>
            <a:off x="420157" y="1753077"/>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サイトを構築し，ロードバランスする場合も少なくない．</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5" name="テキスト ボックス 4"/>
          <p:cNvSpPr txBox="1"/>
          <p:nvPr/>
        </p:nvSpPr>
        <p:spPr>
          <a:xfrm>
            <a:off x="0" y="200623"/>
            <a:ext cx="8974666" cy="769441"/>
          </a:xfrm>
          <a:prstGeom prst="rect">
            <a:avLst/>
          </a:prstGeom>
          <a:noFill/>
        </p:spPr>
        <p:txBody>
          <a:bodyPr wrap="square" rtlCol="0">
            <a:spAutoFit/>
          </a:bodyPr>
          <a:lstStyle/>
          <a:p>
            <a:pPr algn="ctr"/>
            <a:r>
              <a:rPr lang="ja-JP" altLang="en-US" sz="2200" dirty="0">
                <a:solidFill>
                  <a:schemeClr val="bg1"/>
                </a:solidFill>
              </a:rPr>
              <a:t>観光地検索システムにおけるレスポンス速度を考慮したロードバランサー</a:t>
            </a:r>
            <a:endParaRPr lang="en-US" altLang="ja-JP" sz="2200" dirty="0">
              <a:solidFill>
                <a:schemeClr val="bg1"/>
              </a:solidFill>
            </a:endParaRPr>
          </a:p>
          <a:p>
            <a:pPr algn="ctr"/>
            <a:r>
              <a:rPr lang="en-US" altLang="ja-JP" sz="2200" dirty="0" smtClean="0">
                <a:solidFill>
                  <a:schemeClr val="bg1"/>
                </a:solidFill>
              </a:rPr>
              <a:t>1821086  </a:t>
            </a:r>
            <a:r>
              <a:rPr lang="ja-JP" altLang="en-US" sz="2200" dirty="0" smtClean="0">
                <a:solidFill>
                  <a:schemeClr val="bg1"/>
                </a:solidFill>
              </a:rPr>
              <a:t>松尾</a:t>
            </a:r>
            <a:r>
              <a:rPr lang="ja-JP" altLang="en-US" sz="2200" dirty="0">
                <a:solidFill>
                  <a:schemeClr val="bg1"/>
                </a:solidFill>
              </a:rPr>
              <a:t>祐</a:t>
            </a:r>
            <a:r>
              <a:rPr lang="ja-JP" altLang="en-US" sz="2200" dirty="0" smtClean="0">
                <a:solidFill>
                  <a:schemeClr val="bg1"/>
                </a:solidFill>
              </a:rPr>
              <a:t>介　指導教員：鷹野孝典</a:t>
            </a:r>
            <a:endParaRPr lang="en-US" altLang="ja-JP" sz="2200" dirty="0">
              <a:solidFill>
                <a:schemeClr val="bg1"/>
              </a:solidFill>
            </a:endParaRPr>
          </a:p>
        </p:txBody>
      </p:sp>
      <p:sp>
        <p:nvSpPr>
          <p:cNvPr id="7" name="テキスト ボックス 6"/>
          <p:cNvSpPr txBox="1"/>
          <p:nvPr/>
        </p:nvSpPr>
        <p:spPr>
          <a:xfrm>
            <a:off x="4633887" y="1142423"/>
            <a:ext cx="4453467" cy="400110"/>
          </a:xfrm>
          <a:prstGeom prst="rect">
            <a:avLst/>
          </a:prstGeom>
          <a:noFill/>
        </p:spPr>
        <p:txBody>
          <a:bodyPr wrap="square" rtlCol="0">
            <a:spAutoFit/>
          </a:bodyPr>
          <a:lstStyle/>
          <a:p>
            <a:pPr algn="r"/>
            <a:r>
              <a:rPr lang="ja-JP" altLang="en-US" sz="2000" dirty="0"/>
              <a:t>情報工</a:t>
            </a:r>
            <a:r>
              <a:rPr lang="ja-JP" altLang="en-US" sz="2000" dirty="0" smtClean="0"/>
              <a:t>学科</a:t>
            </a:r>
            <a:r>
              <a:rPr lang="ja-JP" altLang="en-US" sz="2000" dirty="0"/>
              <a:t>　</a:t>
            </a:r>
            <a:endParaRPr lang="en-US" altLang="ja-JP" sz="2000"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10</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000" dirty="0" smtClean="0">
                <a:solidFill>
                  <a:schemeClr val="dk1"/>
                </a:solidFill>
              </a:rPr>
              <a:t>WEB</a:t>
            </a:r>
            <a:r>
              <a:rPr lang="ja-JP" altLang="en-US" sz="2000" dirty="0">
                <a:solidFill>
                  <a:schemeClr val="dk1"/>
                </a:solidFill>
              </a:rPr>
              <a:t>サーバを不均一に</a:t>
            </a:r>
            <a:r>
              <a:rPr lang="ja-JP" altLang="en-US" sz="2000" dirty="0" smtClean="0">
                <a:solidFill>
                  <a:schemeClr val="dk1"/>
                </a:solidFill>
              </a:rPr>
              <a:t>する</a:t>
            </a:r>
            <a:r>
              <a:rPr lang="ja-JP" altLang="en-US" sz="2000" dirty="0">
                <a:solidFill>
                  <a:schemeClr val="dk1"/>
                </a:solidFill>
              </a:rPr>
              <a:t>．</a:t>
            </a:r>
            <a:endParaRPr lang="en-US" altLang="ja-JP" sz="2000" dirty="0" smtClean="0"/>
          </a:p>
          <a:p>
            <a:r>
              <a:rPr lang="ja-JP" altLang="ja-JP" sz="2000" dirty="0" smtClean="0">
                <a:solidFill>
                  <a:schemeClr val="dk1"/>
                </a:solidFill>
              </a:rPr>
              <a:t>コンフィグ</a:t>
            </a:r>
            <a:r>
              <a:rPr lang="ja-JP" altLang="ja-JP" sz="2000" dirty="0">
                <a:solidFill>
                  <a:schemeClr val="dk1"/>
                </a:solidFill>
              </a:rPr>
              <a:t>の</a:t>
            </a:r>
            <a:r>
              <a:rPr lang="ja-JP" altLang="en-US" sz="2000" dirty="0">
                <a:solidFill>
                  <a:schemeClr val="dk1"/>
                </a:solidFill>
              </a:rPr>
              <a:t>設定を変更し</a:t>
            </a:r>
            <a:r>
              <a:rPr lang="ja-JP" altLang="ja-JP" sz="2000" dirty="0">
                <a:solidFill>
                  <a:schemeClr val="dk1"/>
                </a:solidFill>
              </a:rPr>
              <a:t>重み付けを等しく</a:t>
            </a:r>
            <a:r>
              <a:rPr lang="ja-JP" altLang="ja-JP" sz="2000" dirty="0" smtClean="0">
                <a:solidFill>
                  <a:schemeClr val="dk1"/>
                </a:solidFill>
              </a:rPr>
              <a:t>する</a:t>
            </a:r>
            <a:r>
              <a:rPr lang="ja-JP" altLang="en-US" sz="2000" dirty="0" smtClean="0">
                <a:solidFill>
                  <a:schemeClr val="dk1"/>
                </a:solidFill>
              </a:rPr>
              <a:t>．</a:t>
            </a:r>
            <a:r>
              <a:rPr lang="en-US" altLang="ja-JP" sz="2000" dirty="0">
                <a:solidFill>
                  <a:schemeClr val="dk1"/>
                </a:solidFill>
              </a:rPr>
              <a:t/>
            </a:r>
            <a:br>
              <a:rPr lang="en-US" altLang="ja-JP" sz="2000" dirty="0">
                <a:solidFill>
                  <a:schemeClr val="dk1"/>
                </a:solidFill>
              </a:rPr>
            </a:br>
            <a:r>
              <a:rPr lang="ja-JP" altLang="en-US" sz="2000" dirty="0" smtClean="0">
                <a:solidFill>
                  <a:schemeClr val="dk1"/>
                </a:solidFill>
              </a:rPr>
              <a:t>ラウンドロビン</a:t>
            </a:r>
            <a:r>
              <a:rPr lang="ja-JP" altLang="en-US" sz="2000" dirty="0">
                <a:solidFill>
                  <a:schemeClr val="dk1"/>
                </a:solidFill>
              </a:rPr>
              <a:t>として</a:t>
            </a:r>
            <a:r>
              <a:rPr lang="ja-JP" altLang="en-US" sz="2000" dirty="0" smtClean="0">
                <a:solidFill>
                  <a:schemeClr val="dk1"/>
                </a:solidFill>
              </a:rPr>
              <a:t>割り振られる．</a:t>
            </a:r>
            <a:endParaRPr lang="en-US" altLang="ja-JP" sz="2000" dirty="0">
              <a:solidFill>
                <a:schemeClr val="dk1"/>
              </a:solidFill>
            </a:endParaRPr>
          </a:p>
          <a:p>
            <a:r>
              <a:rPr lang="ja-JP" altLang="en-US" sz="2000" dirty="0" smtClean="0">
                <a:solidFill>
                  <a:schemeClr val="dk1"/>
                </a:solidFill>
              </a:rPr>
              <a:t>拡張機能</a:t>
            </a:r>
            <a:r>
              <a:rPr lang="en-US" altLang="ja-JP" sz="2000" dirty="0">
                <a:solidFill>
                  <a:schemeClr val="dk1"/>
                </a:solidFill>
              </a:rPr>
              <a:t>Page load time</a:t>
            </a:r>
            <a:r>
              <a:rPr lang="ja-JP" altLang="en-US" sz="2000" dirty="0" smtClean="0">
                <a:solidFill>
                  <a:schemeClr val="dk1"/>
                </a:solidFill>
              </a:rPr>
              <a:t>を</a:t>
            </a:r>
            <a:r>
              <a:rPr lang="ja-JP" altLang="en-US" sz="2000" dirty="0">
                <a:solidFill>
                  <a:schemeClr val="dk1"/>
                </a:solidFill>
              </a:rPr>
              <a:t>使い、ページの表示にかかった時間を計測</a:t>
            </a:r>
            <a:r>
              <a:rPr lang="ja-JP" altLang="en-US" sz="2000" dirty="0" smtClean="0">
                <a:solidFill>
                  <a:schemeClr val="dk1"/>
                </a:solidFill>
              </a:rPr>
              <a:t>。</a:t>
            </a:r>
            <a:endParaRPr lang="en-US" altLang="ja-JP" sz="2000" dirty="0" smtClean="0">
              <a:solidFill>
                <a:schemeClr val="dk1"/>
              </a:solidFill>
            </a:endParaRPr>
          </a:p>
          <a:p>
            <a:r>
              <a:rPr lang="en-US" altLang="ja-JP" sz="2000" dirty="0" smtClean="0">
                <a:solidFill>
                  <a:schemeClr val="dk1"/>
                </a:solidFill>
              </a:rPr>
              <a:t>30</a:t>
            </a:r>
            <a:r>
              <a:rPr lang="ja-JP" altLang="en-US" sz="2000" dirty="0">
                <a:solidFill>
                  <a:schemeClr val="dk1"/>
                </a:solidFill>
              </a:rPr>
              <a:t>分に</a:t>
            </a:r>
            <a:r>
              <a:rPr lang="en-US" altLang="ja-JP" sz="2000" dirty="0">
                <a:solidFill>
                  <a:schemeClr val="dk1"/>
                </a:solidFill>
              </a:rPr>
              <a:t>1</a:t>
            </a:r>
            <a:r>
              <a:rPr lang="ja-JP" altLang="en-US" sz="2000" dirty="0">
                <a:solidFill>
                  <a:schemeClr val="dk1"/>
                </a:solidFill>
              </a:rPr>
              <a:t>回この作業を繰り返す。</a:t>
            </a:r>
            <a:r>
              <a:rPr lang="en-US" altLang="ja-JP" sz="2000" dirty="0">
                <a:solidFill>
                  <a:schemeClr val="dk1"/>
                </a:solidFill>
              </a:rPr>
              <a:t>5</a:t>
            </a:r>
            <a:r>
              <a:rPr lang="ja-JP" altLang="en-US" sz="2000" dirty="0">
                <a:solidFill>
                  <a:schemeClr val="dk1"/>
                </a:solidFill>
              </a:rPr>
              <a:t>回位データが取れれば</a:t>
            </a:r>
            <a:r>
              <a:rPr lang="ja-JP" altLang="en-US" sz="2000" dirty="0" smtClean="0">
                <a:solidFill>
                  <a:schemeClr val="dk1"/>
                </a:solidFill>
              </a:rPr>
              <a:t>終了</a:t>
            </a:r>
            <a:r>
              <a:rPr lang="en-US" altLang="ja-JP" sz="2000" dirty="0" smtClean="0">
                <a:solidFill>
                  <a:schemeClr val="dk1"/>
                </a:solidFill>
              </a:rPr>
              <a:t/>
            </a:r>
            <a:br>
              <a:rPr lang="en-US" altLang="ja-JP" sz="2000" dirty="0" smtClean="0">
                <a:solidFill>
                  <a:schemeClr val="dk1"/>
                </a:solidFill>
              </a:rPr>
            </a:br>
            <a:endParaRPr lang="en-US" altLang="ja-JP" sz="2000" dirty="0">
              <a:solidFill>
                <a:schemeClr val="dk1"/>
              </a:solidFill>
            </a:endParaRPr>
          </a:p>
          <a:p>
            <a:r>
              <a:rPr lang="ja-JP" altLang="en-US" sz="2000" dirty="0" smtClean="0">
                <a:solidFill>
                  <a:schemeClr val="dk1"/>
                </a:solidFill>
              </a:rPr>
              <a:t>自作</a:t>
            </a:r>
            <a:r>
              <a:rPr lang="ja-JP" altLang="en-US" sz="2000" dirty="0">
                <a:solidFill>
                  <a:schemeClr val="dk1"/>
                </a:solidFill>
              </a:rPr>
              <a:t>ロードバランサーに切り替える</a:t>
            </a:r>
            <a:r>
              <a:rPr lang="ja-JP" altLang="en-US" sz="2000" dirty="0" smtClean="0">
                <a:solidFill>
                  <a:schemeClr val="dk1"/>
                </a:solidFill>
              </a:rPr>
              <a:t>。</a:t>
            </a:r>
            <a:r>
              <a:rPr lang="en-US" altLang="ja-JP" sz="2000" dirty="0" smtClean="0">
                <a:solidFill>
                  <a:schemeClr val="dk1"/>
                </a:solidFill>
              </a:rPr>
              <a:t/>
            </a:r>
            <a:br>
              <a:rPr lang="en-US" altLang="ja-JP" sz="2000" dirty="0" smtClean="0">
                <a:solidFill>
                  <a:schemeClr val="dk1"/>
                </a:solidFill>
              </a:rPr>
            </a:br>
            <a:endParaRPr lang="en-US" altLang="ja-JP" sz="2000" dirty="0" smtClean="0">
              <a:solidFill>
                <a:schemeClr val="dk1"/>
              </a:solidFill>
            </a:endParaRPr>
          </a:p>
          <a:p>
            <a:endParaRPr lang="en-US" altLang="ja-JP" sz="2000" dirty="0" smtClean="0">
              <a:solidFill>
                <a:schemeClr val="dk1"/>
              </a:solidFill>
            </a:endParaRPr>
          </a:p>
          <a:p>
            <a:endParaRPr lang="en-US" altLang="ja-JP" sz="2000" dirty="0">
              <a:solidFill>
                <a:schemeClr val="dk1"/>
              </a:solidFill>
            </a:endParaRPr>
          </a:p>
          <a:p>
            <a:r>
              <a:rPr lang="en-US" altLang="ja-JP" sz="2000" dirty="0" smtClean="0">
                <a:solidFill>
                  <a:schemeClr val="dk1"/>
                </a:solidFill>
              </a:rPr>
              <a:t>Page </a:t>
            </a:r>
            <a:r>
              <a:rPr lang="en-US" altLang="ja-JP" sz="2000" dirty="0">
                <a:solidFill>
                  <a:schemeClr val="dk1"/>
                </a:solidFill>
              </a:rPr>
              <a:t>load time</a:t>
            </a:r>
            <a:r>
              <a:rPr lang="ja-JP" altLang="ja-JP" sz="2000" dirty="0">
                <a:solidFill>
                  <a:schemeClr val="dk1"/>
                </a:solidFill>
              </a:rPr>
              <a:t>拡張機能を使い、ページの表示にかかった時間を計測</a:t>
            </a:r>
            <a:r>
              <a:rPr lang="ja-JP" altLang="ja-JP" sz="2000" dirty="0" smtClean="0">
                <a:solidFill>
                  <a:schemeClr val="dk1"/>
                </a:solidFill>
              </a:rPr>
              <a:t>。</a:t>
            </a:r>
            <a:endParaRPr lang="en-US" altLang="ja-JP" sz="2000" dirty="0" smtClean="0">
              <a:solidFill>
                <a:schemeClr val="dk1"/>
              </a:solidFill>
            </a:endParaRPr>
          </a:p>
          <a:p>
            <a:r>
              <a:rPr lang="en-US" altLang="ja-JP" sz="2000" dirty="0" smtClean="0">
                <a:solidFill>
                  <a:schemeClr val="dk1"/>
                </a:solidFill>
              </a:rPr>
              <a:t>30</a:t>
            </a:r>
            <a:r>
              <a:rPr lang="ja-JP" altLang="ja-JP" sz="2000" dirty="0">
                <a:solidFill>
                  <a:schemeClr val="dk1"/>
                </a:solidFill>
              </a:rPr>
              <a:t>分に</a:t>
            </a:r>
            <a:r>
              <a:rPr lang="en-US" altLang="ja-JP" sz="2000" dirty="0">
                <a:solidFill>
                  <a:schemeClr val="dk1"/>
                </a:solidFill>
              </a:rPr>
              <a:t>1</a:t>
            </a:r>
            <a:r>
              <a:rPr lang="ja-JP" altLang="ja-JP" sz="2000" dirty="0">
                <a:solidFill>
                  <a:schemeClr val="dk1"/>
                </a:solidFill>
              </a:rPr>
              <a:t>回この作業を繰り返す。</a:t>
            </a:r>
            <a:r>
              <a:rPr lang="en-US" altLang="ja-JP" sz="2000" dirty="0">
                <a:solidFill>
                  <a:schemeClr val="dk1"/>
                </a:solidFill>
              </a:rPr>
              <a:t>5</a:t>
            </a:r>
            <a:r>
              <a:rPr lang="ja-JP" altLang="ja-JP" sz="2000" dirty="0">
                <a:solidFill>
                  <a:schemeClr val="dk1"/>
                </a:solidFill>
              </a:rPr>
              <a:t>回位データが取れれば</a:t>
            </a:r>
            <a:r>
              <a:rPr lang="ja-JP" altLang="ja-JP" sz="2000" dirty="0" smtClean="0">
                <a:solidFill>
                  <a:schemeClr val="dk1"/>
                </a:solidFill>
              </a:rPr>
              <a:t>終了</a:t>
            </a:r>
            <a:r>
              <a:rPr lang="en-US" altLang="ja-JP" sz="2000" dirty="0" smtClean="0">
                <a:solidFill>
                  <a:schemeClr val="dk1"/>
                </a:solidFill>
              </a:rPr>
              <a:t/>
            </a:r>
            <a:br>
              <a:rPr lang="en-US" altLang="ja-JP" sz="2000" dirty="0" smtClean="0">
                <a:solidFill>
                  <a:schemeClr val="dk1"/>
                </a:solidFill>
              </a:rPr>
            </a:br>
            <a:endParaRPr lang="en-US" altLang="ja-JP" sz="2000" dirty="0">
              <a:solidFill>
                <a:schemeClr val="dk1"/>
              </a:solidFill>
            </a:endParaRPr>
          </a:p>
          <a:p>
            <a:r>
              <a:rPr lang="ja-JP" altLang="en-US" sz="2000" dirty="0" smtClean="0">
                <a:solidFill>
                  <a:schemeClr val="dk1"/>
                </a:solidFill>
              </a:rPr>
              <a:t>表示</a:t>
            </a:r>
            <a:r>
              <a:rPr lang="ja-JP" altLang="en-US" sz="2000" dirty="0">
                <a:solidFill>
                  <a:schemeClr val="dk1"/>
                </a:solidFill>
              </a:rPr>
              <a:t>にかかった時間の平均を求めて比較実験終了</a:t>
            </a:r>
            <a:r>
              <a:rPr lang="ja-JP" altLang="en-US" sz="2000" dirty="0" smtClean="0">
                <a:solidFill>
                  <a:schemeClr val="dk1"/>
                </a:solidFill>
              </a:rPr>
              <a:t>！</a:t>
            </a:r>
            <a:endParaRPr lang="en-US" altLang="ja-JP" sz="20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88436935"/>
              </p:ext>
            </p:extLst>
          </p:nvPr>
        </p:nvGraphicFramePr>
        <p:xfrm>
          <a:off x="2009903" y="3898020"/>
          <a:ext cx="5200908" cy="370840"/>
        </p:xfrm>
        <a:graphic>
          <a:graphicData uri="http://schemas.openxmlformats.org/drawingml/2006/table">
            <a:tbl>
              <a:tblPr firstRow="1" bandRow="1">
                <a:tableStyleId>{5C22544A-7EE6-4342-B048-85BDC9FD1C3A}</a:tableStyleId>
              </a:tblPr>
              <a:tblGrid>
                <a:gridCol w="5200908"/>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テキスト ボックス 5"/>
          <p:cNvSpPr txBox="1"/>
          <p:nvPr/>
        </p:nvSpPr>
        <p:spPr>
          <a:xfrm>
            <a:off x="2669058" y="4268860"/>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pic>
        <p:nvPicPr>
          <p:cNvPr id="7" name="図 6"/>
          <p:cNvPicPr>
            <a:picLocks noChangeAspect="1"/>
          </p:cNvPicPr>
          <p:nvPr/>
        </p:nvPicPr>
        <p:blipFill>
          <a:blip r:embed="rId2"/>
          <a:stretch>
            <a:fillRect/>
          </a:stretch>
        </p:blipFill>
        <p:spPr>
          <a:xfrm>
            <a:off x="6247400" y="308405"/>
            <a:ext cx="2478500" cy="1901315"/>
          </a:xfrm>
          <a:prstGeom prst="rect">
            <a:avLst/>
          </a:prstGeom>
        </p:spPr>
      </p:pic>
    </p:spTree>
    <p:extLst>
      <p:ext uri="{BB962C8B-B14F-4D97-AF65-F5344CB8AC3E}">
        <p14:creationId xmlns:p14="http://schemas.microsoft.com/office/powerpoint/2010/main" val="713986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a:t>
            </a:r>
            <a:r>
              <a:rPr lang="ja-JP" altLang="ja-JP" sz="2400" dirty="0">
                <a:latin typeface="ＭＳ Ｐゴシック" panose="020B0600070205080204" pitchFamily="50" charset="-128"/>
              </a:rPr>
              <a:t>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a:t>
            </a:r>
            <a:r>
              <a:rPr lang="ja-JP" altLang="ja-JP" sz="2400" dirty="0">
                <a:latin typeface="ＭＳ Ｐゴシック" panose="020B0600070205080204" pitchFamily="50" charset="-128"/>
              </a:rPr>
              <a:t>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r>
              <a:rPr lang="ja-JP" altLang="ja-JP" sz="2400" dirty="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gridCol w="633496"/>
                <a:gridCol w="3398386"/>
                <a:gridCol w="917575"/>
                <a:gridCol w="1266991"/>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3727803097"/>
              </p:ext>
            </p:extLst>
          </p:nvPr>
        </p:nvGraphicFramePr>
        <p:xfrm>
          <a:off x="540864" y="1479081"/>
          <a:ext cx="8084152" cy="3318070"/>
        </p:xfrm>
        <a:graphic>
          <a:graphicData uri="http://schemas.openxmlformats.org/drawingml/2006/table">
            <a:tbl>
              <a:tblPr>
                <a:tableStyleId>{5C22544A-7EE6-4342-B048-85BDC9FD1C3A}</a:tableStyleId>
              </a:tblPr>
              <a:tblGrid>
                <a:gridCol w="1337363"/>
                <a:gridCol w="1441622"/>
                <a:gridCol w="2306594"/>
                <a:gridCol w="2998573"/>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4G→1G</a:t>
                      </a:r>
                      <a:r>
                        <a:rPr lang="ja-JP" altLang="en-US" sz="1800" u="none" strike="noStrike" dirty="0">
                          <a:effectLst/>
                        </a:rPr>
                        <a:t>へ</a:t>
                      </a:r>
                      <a:r>
                        <a:rPr lang="en-US" altLang="ja-JP" sz="1800" u="none" strike="noStrike" dirty="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a:effectLst/>
                        </a:rPr>
                        <a:t>sudo</a:t>
                      </a:r>
                      <a:r>
                        <a:rPr lang="en-US" sz="1800" u="none" strike="noStrike" dirty="0">
                          <a:effectLst/>
                        </a:rPr>
                        <a:t> </a:t>
                      </a:r>
                      <a:r>
                        <a:rPr lang="en-US" sz="1800" u="none" strike="noStrike" dirty="0" err="1">
                          <a:effectLst/>
                        </a:rPr>
                        <a:t>tc</a:t>
                      </a:r>
                      <a:r>
                        <a:rPr lang="en-US" sz="1800" u="none" strike="noStrike" dirty="0">
                          <a:effectLst/>
                        </a:rPr>
                        <a:t> </a:t>
                      </a:r>
                      <a:r>
                        <a:rPr lang="en-US" sz="1800" u="none" strike="noStrike" dirty="0" err="1">
                          <a:effectLst/>
                        </a:rPr>
                        <a:t>qdisc</a:t>
                      </a:r>
                      <a:r>
                        <a:rPr lang="en-US" sz="1800" u="none" strike="noStrike" dirty="0">
                          <a:effectLst/>
                        </a:rPr>
                        <a:t> add dev wlan0 root </a:t>
                      </a:r>
                      <a:r>
                        <a:rPr lang="en-US" sz="1800" u="none" strike="noStrike" dirty="0" err="1">
                          <a:effectLst/>
                        </a:rPr>
                        <a:t>tbf</a:t>
                      </a:r>
                      <a:r>
                        <a:rPr lang="en-US" sz="1800" u="none" strike="noStrike" dirty="0">
                          <a:effectLst/>
                        </a:rPr>
                        <a:t> limit 200b buffer 100b rate 200bps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18</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20</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21</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22</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23</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26</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27</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28</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smtClean="0">
                <a:latin typeface="ＭＳ Ｐゴシック" panose="020B0600070205080204" pitchFamily="50" charset="-128"/>
              </a:rPr>
              <a:t>サーバ計測システム</a:t>
            </a:r>
            <a:r>
              <a:rPr lang="ja-JP" altLang="en-US" b="1" u="sng" dirty="0">
                <a:latin typeface="ＭＳ Ｐゴシック" panose="020B0600070205080204" pitchFamily="50" charset="-128"/>
              </a:rPr>
              <a:t>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000" dirty="0" smtClean="0"/>
              <a:t>[STEP-1]</a:t>
            </a:r>
            <a:r>
              <a:rPr lang="ja-JP" altLang="ja-JP" sz="2000" dirty="0" smtClean="0"/>
              <a:t>冗長的</a:t>
            </a:r>
            <a:r>
              <a:rPr lang="ja-JP" altLang="ja-JP" sz="2000" dirty="0"/>
              <a:t>で性能が不均一な</a:t>
            </a:r>
            <a:r>
              <a:rPr lang="en-US" altLang="ja-JP" sz="2000" dirty="0"/>
              <a:t>WEB</a:t>
            </a:r>
            <a:r>
              <a:rPr lang="ja-JP" altLang="ja-JP" sz="2000" dirty="0"/>
              <a:t>サーバを用意</a:t>
            </a:r>
            <a:r>
              <a:rPr lang="ja-JP" altLang="ja-JP" sz="2000" dirty="0" smtClean="0"/>
              <a:t>。</a:t>
            </a:r>
            <a:endParaRPr lang="en-US" altLang="ja-JP" sz="2000" dirty="0" smtClean="0"/>
          </a:p>
          <a:p>
            <a:r>
              <a:rPr lang="en-US" altLang="ja-JP" sz="2000" dirty="0"/>
              <a:t>[</a:t>
            </a:r>
            <a:r>
              <a:rPr lang="en-US" altLang="ja-JP" sz="2000" dirty="0" smtClean="0"/>
              <a:t>STEP-2]</a:t>
            </a:r>
            <a:r>
              <a:rPr lang="ja-JP" altLang="ja-JP" sz="2000" dirty="0" smtClean="0"/>
              <a:t>それぞれ</a:t>
            </a:r>
            <a:r>
              <a:rPr lang="ja-JP" altLang="ja-JP" sz="2000" dirty="0"/>
              <a:t>のサーバの応答速度を測るため、作成した「応答速度計測プログラム」を使う。ここでは</a:t>
            </a:r>
            <a:r>
              <a:rPr lang="en-US" altLang="ja-JP" sz="2000" dirty="0"/>
              <a:t>1</a:t>
            </a:r>
            <a:r>
              <a:rPr lang="ja-JP" altLang="ja-JP" sz="2000" dirty="0"/>
              <a:t>分に</a:t>
            </a:r>
            <a:r>
              <a:rPr lang="en-US" altLang="ja-JP" sz="2000" dirty="0"/>
              <a:t>1</a:t>
            </a:r>
            <a:r>
              <a:rPr lang="ja-JP" altLang="ja-JP" sz="2000" dirty="0"/>
              <a:t>回各サーバの応答速度を測る</a:t>
            </a:r>
            <a:r>
              <a:rPr lang="en-US" altLang="ja-JP" sz="2000" dirty="0"/>
              <a:t>.</a:t>
            </a:r>
            <a:endParaRPr lang="ja-JP" altLang="ja-JP" sz="2000" dirty="0"/>
          </a:p>
          <a:p>
            <a:r>
              <a:rPr lang="en-US" altLang="ja-JP" sz="2000" dirty="0"/>
              <a:t>[ </a:t>
            </a:r>
            <a:r>
              <a:rPr lang="en-US" altLang="ja-JP" sz="2000" dirty="0" smtClean="0"/>
              <a:t>STEP-3 </a:t>
            </a:r>
            <a:r>
              <a:rPr lang="en-US" altLang="ja-JP" sz="2000" dirty="0"/>
              <a:t>] </a:t>
            </a:r>
            <a:r>
              <a:rPr lang="en-US" altLang="ja-JP" sz="2000" dirty="0" smtClean="0"/>
              <a:t>STEP-2</a:t>
            </a:r>
            <a:r>
              <a:rPr lang="ja-JP" altLang="ja-JP" sz="2000" dirty="0"/>
              <a:t>で計測したデータは考案した応答速度評価アルゴリズムを用いて</a:t>
            </a:r>
            <a:r>
              <a:rPr lang="en-US" altLang="ja-JP" sz="2000" dirty="0"/>
              <a:t>S</a:t>
            </a:r>
            <a:r>
              <a:rPr lang="ja-JP" altLang="ja-JP" sz="2000" dirty="0"/>
              <a:t>～</a:t>
            </a:r>
            <a:r>
              <a:rPr lang="en-US" altLang="ja-JP" sz="2000" dirty="0"/>
              <a:t>D</a:t>
            </a:r>
            <a:r>
              <a:rPr lang="ja-JP" altLang="ja-JP" sz="2000" dirty="0"/>
              <a:t>評価を付ける。評価は主観的になりやすい為、</a:t>
            </a:r>
            <a:r>
              <a:rPr lang="en-US" altLang="ja-JP" sz="2000" dirty="0"/>
              <a:t>Google</a:t>
            </a:r>
            <a:r>
              <a:rPr lang="ja-JP" altLang="ja-JP" sz="2000" dirty="0"/>
              <a:t>が調査した</a:t>
            </a:r>
            <a:r>
              <a:rPr lang="en-US" altLang="ja-JP" sz="2000" dirty="0"/>
              <a:t>Web</a:t>
            </a:r>
            <a:r>
              <a:rPr lang="ja-JP" altLang="ja-JP" sz="2000" dirty="0"/>
              <a:t>サイトの反応時間の遅延と、それに対するユーザの反応を参考に評価する。</a:t>
            </a:r>
          </a:p>
          <a:p>
            <a:r>
              <a:rPr lang="en-US" altLang="ja-JP" sz="2000" dirty="0"/>
              <a:t>[ </a:t>
            </a:r>
            <a:r>
              <a:rPr lang="en-US" altLang="ja-JP" sz="2000" dirty="0" smtClean="0"/>
              <a:t>STEP-4 </a:t>
            </a:r>
            <a:r>
              <a:rPr lang="en-US" altLang="ja-JP" sz="2000" dirty="0"/>
              <a:t>]</a:t>
            </a:r>
            <a:r>
              <a:rPr lang="ja-JP" altLang="ja-JP" sz="2000" dirty="0" smtClean="0"/>
              <a:t>評価</a:t>
            </a:r>
            <a:r>
              <a:rPr lang="ja-JP" altLang="ja-JP" sz="2000" dirty="0"/>
              <a:t>されたデータは評価済み応答速度としてデータベースへ保管される。</a:t>
            </a:r>
          </a:p>
          <a:p>
            <a:r>
              <a:rPr lang="en-US" altLang="ja-JP" sz="2000" dirty="0"/>
              <a:t>[ </a:t>
            </a:r>
            <a:r>
              <a:rPr lang="en-US" altLang="ja-JP" sz="2000" dirty="0" smtClean="0"/>
              <a:t>STEP-5 </a:t>
            </a:r>
            <a:r>
              <a:rPr lang="en-US" altLang="ja-JP" sz="2000" dirty="0"/>
              <a:t>]</a:t>
            </a:r>
            <a:r>
              <a:rPr lang="ja-JP" altLang="ja-JP" sz="2000" dirty="0" smtClean="0"/>
              <a:t>ロードバランサ</a:t>
            </a:r>
            <a:r>
              <a:rPr lang="ja-JP" altLang="ja-JP" sz="2000" dirty="0"/>
              <a:t>はこのデータベースへアクセスする。サーバの状態に応じて割り振り方法を動的に変化させることが可能になる。応答速度が最も早いサーバへの接続が優先される</a:t>
            </a:r>
            <a:r>
              <a:rPr lang="ja-JP" altLang="ja-JP" sz="2000" dirty="0" smtClean="0"/>
              <a:t>。</a:t>
            </a:r>
            <a:endParaRPr lang="ja-JP"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9</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5451</TotalTime>
  <Words>1843</Words>
  <Application>Microsoft Office PowerPoint</Application>
  <PresentationFormat>画面に合わせる (4:3)</PresentationFormat>
  <Paragraphs>254</Paragraphs>
  <Slides>28</Slides>
  <Notes>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28</vt:i4>
      </vt:variant>
    </vt:vector>
  </HeadingPairs>
  <TitlesOfParts>
    <vt:vector size="33" baseType="lpstr">
      <vt:lpstr>ＭＳ Ｐゴシック</vt:lpstr>
      <vt:lpstr>Arial</vt:lpstr>
      <vt:lpstr>Calibri</vt:lpstr>
      <vt:lpstr>Calibri Light</vt:lpstr>
      <vt:lpstr>Office テーマ</vt:lpstr>
      <vt:lpstr>研究背景</vt:lpstr>
      <vt:lpstr>ロードバランサに使われる技術</vt:lpstr>
      <vt:lpstr>関連研究</vt:lpstr>
      <vt:lpstr>研究課題</vt:lpstr>
      <vt:lpstr>研究動機</vt:lpstr>
      <vt:lpstr>研究目的</vt:lpstr>
      <vt:lpstr>提案方式図</vt:lpstr>
      <vt:lpstr>提案方式の処理手順</vt:lpstr>
      <vt:lpstr>実験目的</vt:lpstr>
      <vt:lpstr>実験方法</vt:lpstr>
      <vt:lpstr>実験手順</vt:lpstr>
      <vt:lpstr>実験環境1</vt:lpstr>
      <vt:lpstr>実験環境2</vt:lpstr>
      <vt:lpstr>method2動作の様子</vt:lpstr>
      <vt:lpstr>これまで行ってきた 研究で使う技術の調査や自作プログラムの説明、動作の説明などは↓</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111</cp:revision>
  <cp:lastPrinted>2021-07-27T10:53:03Z</cp:lastPrinted>
  <dcterms:created xsi:type="dcterms:W3CDTF">2018-06-14T09:18:55Z</dcterms:created>
  <dcterms:modified xsi:type="dcterms:W3CDTF">2021-10-07T06:56:37Z</dcterms:modified>
</cp:coreProperties>
</file>